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4" r:id="rId10"/>
    <p:sldId id="264" r:id="rId11"/>
    <p:sldId id="265" r:id="rId12"/>
    <p:sldId id="266" r:id="rId13"/>
    <p:sldId id="270" r:id="rId14"/>
    <p:sldId id="271" r:id="rId15"/>
    <p:sldId id="272" r:id="rId16"/>
    <p:sldId id="273" r:id="rId17"/>
    <p:sldId id="269" r:id="rId18"/>
    <p:sldId id="275" r:id="rId19"/>
    <p:sldId id="26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94727"/>
  </p:normalViewPr>
  <p:slideViewPr>
    <p:cSldViewPr snapToGrid="0" snapToObjects="1">
      <p:cViewPr>
        <p:scale>
          <a:sx n="75" d="100"/>
          <a:sy n="75" d="100"/>
        </p:scale>
        <p:origin x="94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98941F-3CAA-E044-8C88-623478251511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33404D-9440-5342-BE9A-FD715103A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62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33404D-9440-5342-BE9A-FD715103A38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86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33404D-9440-5342-BE9A-FD715103A38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08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33404D-9440-5342-BE9A-FD715103A38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29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33404D-9440-5342-BE9A-FD715103A38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6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33404D-9440-5342-BE9A-FD715103A38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547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55C7-9C6C-5C4C-BE18-69EC3C8F1995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383AA-CA5D-354E-B010-69B7ED470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721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55C7-9C6C-5C4C-BE18-69EC3C8F1995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383AA-CA5D-354E-B010-69B7ED470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792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55C7-9C6C-5C4C-BE18-69EC3C8F1995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383AA-CA5D-354E-B010-69B7ED470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40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55C7-9C6C-5C4C-BE18-69EC3C8F1995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383AA-CA5D-354E-B010-69B7ED470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70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55C7-9C6C-5C4C-BE18-69EC3C8F1995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383AA-CA5D-354E-B010-69B7ED470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38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55C7-9C6C-5C4C-BE18-69EC3C8F1995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383AA-CA5D-354E-B010-69B7ED470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76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55C7-9C6C-5C4C-BE18-69EC3C8F1995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383AA-CA5D-354E-B010-69B7ED470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29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55C7-9C6C-5C4C-BE18-69EC3C8F1995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383AA-CA5D-354E-B010-69B7ED470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544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55C7-9C6C-5C4C-BE18-69EC3C8F1995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383AA-CA5D-354E-B010-69B7ED470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21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55C7-9C6C-5C4C-BE18-69EC3C8F1995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383AA-CA5D-354E-B010-69B7ED470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093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55C7-9C6C-5C4C-BE18-69EC3C8F1995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383AA-CA5D-354E-B010-69B7ED470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24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E55C7-9C6C-5C4C-BE18-69EC3C8F1995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6383AA-CA5D-354E-B010-69B7ED470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882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0800000" flipV="1">
            <a:off x="1524000" y="184067"/>
            <a:ext cx="9144000" cy="688769"/>
          </a:xfrm>
        </p:spPr>
        <p:txBody>
          <a:bodyPr/>
          <a:lstStyle/>
          <a:p>
            <a:r>
              <a:rPr lang="en-US" sz="4000" dirty="0"/>
              <a:t>Common shapes of bacteria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1484416"/>
            <a:ext cx="6299200" cy="476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87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9280"/>
          </a:xfrm>
        </p:spPr>
        <p:txBody>
          <a:bodyPr/>
          <a:lstStyle/>
          <a:p>
            <a:r>
              <a:rPr lang="en-US" sz="4000" dirty="0"/>
              <a:t>Bacterial Recombination- Transformation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5300" y="1912144"/>
            <a:ext cx="61214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40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210746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Bacterial recombination - Transduction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1127" y="1009403"/>
            <a:ext cx="3467152" cy="50963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5998" y="902525"/>
            <a:ext cx="37486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/>
              <a:t>Bacteriophages are bacterial viruses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/>
              <a:t>Their reproduction is by assembling DNA in to their capsid.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/>
              <a:t>We will learn more about them in next class</a:t>
            </a:r>
          </a:p>
        </p:txBody>
      </p:sp>
    </p:spTree>
    <p:extLst>
      <p:ext uri="{BB962C8B-B14F-4D97-AF65-F5344CB8AC3E}">
        <p14:creationId xmlns:p14="http://schemas.microsoft.com/office/powerpoint/2010/main" val="1114539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4486" y="103869"/>
            <a:ext cx="8008917" cy="668028"/>
          </a:xfrm>
        </p:spPr>
        <p:txBody>
          <a:bodyPr/>
          <a:lstStyle/>
          <a:p>
            <a:r>
              <a:rPr lang="en-US" sz="4000" dirty="0"/>
              <a:t>Bacterial recombination - Conjugation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01289" y="1359694"/>
            <a:ext cx="9773392" cy="2006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404" y="4098989"/>
            <a:ext cx="10759045" cy="22586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2514" y="985652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 flipH="1">
            <a:off x="617517" y="3366624"/>
            <a:ext cx="344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852143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94" t="2317" r="3404" b="2316"/>
          <a:stretch/>
        </p:blipFill>
        <p:spPr>
          <a:xfrm>
            <a:off x="5527040" y="4513"/>
            <a:ext cx="6664960" cy="685348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7BB10A4-99D2-4D1A-904B-B4057E583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5709920" cy="1187532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Diverse nutritional groups -effects on biosphere</a:t>
            </a:r>
          </a:p>
        </p:txBody>
      </p:sp>
    </p:spTree>
    <p:extLst>
      <p:ext uri="{BB962C8B-B14F-4D97-AF65-F5344CB8AC3E}">
        <p14:creationId xmlns:p14="http://schemas.microsoft.com/office/powerpoint/2010/main" val="627259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602374"/>
            <a:ext cx="63627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87044" y="644577"/>
            <a:ext cx="10490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Metabolic cooperation in bacteria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47656" y="5729611"/>
            <a:ext cx="4351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Within an organism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22360" y="5729610"/>
            <a:ext cx="4277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Between two groups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64905" y="2383293"/>
            <a:ext cx="109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95314" y="4105376"/>
            <a:ext cx="4931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Sulphur bacteria-Archaea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14807" y="2383293"/>
            <a:ext cx="109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763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73574" y="449705"/>
            <a:ext cx="6745574" cy="572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119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5730" y="0"/>
            <a:ext cx="5657230" cy="684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75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4931"/>
            <a:ext cx="10515600" cy="1061101"/>
          </a:xfrm>
        </p:spPr>
        <p:txBody>
          <a:bodyPr/>
          <a:lstStyle/>
          <a:p>
            <a:r>
              <a:rPr lang="en-US" sz="4000" dirty="0"/>
              <a:t>Carbon cycle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8308" y="1166032"/>
            <a:ext cx="5672951" cy="547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99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96619"/>
          </a:xfrm>
        </p:spPr>
        <p:txBody>
          <a:bodyPr/>
          <a:lstStyle/>
          <a:p>
            <a:r>
              <a:rPr lang="en-US" dirty="0"/>
              <a:t>Applications in bioremediation of soils</a:t>
            </a:r>
            <a:br>
              <a:rPr lang="en-US" dirty="0"/>
            </a:br>
            <a:r>
              <a:rPr lang="en-US" dirty="0"/>
              <a:t>Application in recycling of agricultural wastes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26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9059"/>
          </a:xfrm>
        </p:spPr>
        <p:txBody>
          <a:bodyPr/>
          <a:lstStyle/>
          <a:p>
            <a:r>
              <a:rPr lang="en-US" sz="4000" dirty="0"/>
              <a:t>Nitrogen cycle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564" y="1244183"/>
            <a:ext cx="6520721" cy="48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99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6372"/>
            <a:ext cx="10515600" cy="893659"/>
          </a:xfrm>
        </p:spPr>
        <p:txBody>
          <a:bodyPr/>
          <a:lstStyle/>
          <a:p>
            <a:r>
              <a:rPr lang="en-US" sz="4000" dirty="0"/>
              <a:t>Gram Staining of bacteria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40030"/>
            <a:ext cx="12192000" cy="571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40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1371"/>
            <a:ext cx="10515600" cy="810532"/>
          </a:xfrm>
        </p:spPr>
        <p:txBody>
          <a:bodyPr/>
          <a:lstStyle/>
          <a:p>
            <a:r>
              <a:rPr lang="en-US" sz="4000" dirty="0"/>
              <a:t>Bacterial Capsule - Functions</a:t>
            </a:r>
            <a:r>
              <a:rPr lang="en-US" dirty="0"/>
              <a:t>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62487"/>
            <a:ext cx="5702542" cy="43513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10257" y="1567544"/>
            <a:ext cx="483324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/>
              <a:t>Helps in attachment</a:t>
            </a:r>
          </a:p>
          <a:p>
            <a:endParaRPr lang="en-US" sz="3200" dirty="0"/>
          </a:p>
          <a:p>
            <a:pPr marL="285750" indent="-285750">
              <a:buFont typeface="Arial" charset="0"/>
              <a:buChar char="•"/>
            </a:pPr>
            <a:r>
              <a:rPr lang="en-US" sz="3200" dirty="0"/>
              <a:t>Helps in escaping immune</a:t>
            </a:r>
          </a:p>
          <a:p>
            <a:r>
              <a:rPr lang="en-US" sz="3200" dirty="0"/>
              <a:t>   surveillance</a:t>
            </a:r>
          </a:p>
        </p:txBody>
      </p:sp>
    </p:spTree>
    <p:extLst>
      <p:ext uri="{BB962C8B-B14F-4D97-AF65-F5344CB8AC3E}">
        <p14:creationId xmlns:p14="http://schemas.microsoft.com/office/powerpoint/2010/main" val="2120070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Bacterial spores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8268" y="2027505"/>
            <a:ext cx="5475340" cy="43513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40314" y="2303812"/>
            <a:ext cx="3955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/>
              <a:t>Helps to survive in hostile conditions</a:t>
            </a:r>
          </a:p>
        </p:txBody>
      </p:sp>
    </p:spTree>
    <p:extLst>
      <p:ext uri="{BB962C8B-B14F-4D97-AF65-F5344CB8AC3E}">
        <p14:creationId xmlns:p14="http://schemas.microsoft.com/office/powerpoint/2010/main" val="1425958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Bacterial Appendages Fimbriae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6647" y="1968129"/>
            <a:ext cx="5864846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97091" y="1968129"/>
            <a:ext cx="4000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/>
              <a:t>Helps in attachment</a:t>
            </a:r>
          </a:p>
        </p:txBody>
      </p:sp>
    </p:spTree>
    <p:extLst>
      <p:ext uri="{BB962C8B-B14F-4D97-AF65-F5344CB8AC3E}">
        <p14:creationId xmlns:p14="http://schemas.microsoft.com/office/powerpoint/2010/main" val="230598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9495"/>
            <a:ext cx="10515600" cy="1309296"/>
          </a:xfrm>
        </p:spPr>
        <p:txBody>
          <a:bodyPr/>
          <a:lstStyle/>
          <a:p>
            <a:r>
              <a:rPr lang="en-US" sz="4000" dirty="0"/>
              <a:t>Bacterial flagellum- structurally different from eukaryotic flagellum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0448" y="2075007"/>
            <a:ext cx="4993462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62057" y="1944378"/>
            <a:ext cx="539461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/>
              <a:t>Helps in motility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/>
              <a:t>Some bacteria move very fast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/>
              <a:t>Almost 50x of body length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/>
              <a:t> per second</a:t>
            </a:r>
          </a:p>
        </p:txBody>
      </p:sp>
    </p:spTree>
    <p:extLst>
      <p:ext uri="{BB962C8B-B14F-4D97-AF65-F5344CB8AC3E}">
        <p14:creationId xmlns:p14="http://schemas.microsoft.com/office/powerpoint/2010/main" val="497109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6158"/>
          </a:xfrm>
        </p:spPr>
        <p:txBody>
          <a:bodyPr/>
          <a:lstStyle/>
          <a:p>
            <a:r>
              <a:rPr lang="en-US" sz="4000" dirty="0"/>
              <a:t>Bacterial chromosome and plasmids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5567" y="2027505"/>
            <a:ext cx="4609468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26431" y="2149434"/>
            <a:ext cx="526131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/>
              <a:t>Genetic material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Plasmids can be disposable</a:t>
            </a:r>
          </a:p>
        </p:txBody>
      </p:sp>
    </p:spTree>
    <p:extLst>
      <p:ext uri="{BB962C8B-B14F-4D97-AF65-F5344CB8AC3E}">
        <p14:creationId xmlns:p14="http://schemas.microsoft.com/office/powerpoint/2010/main" val="573130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Special membrane structures in bacteria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3550" y="1880394"/>
            <a:ext cx="61849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106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4212"/>
            <a:ext cx="10515600" cy="5489575"/>
          </a:xfrm>
        </p:spPr>
        <p:txBody>
          <a:bodyPr/>
          <a:lstStyle/>
          <a:p>
            <a:r>
              <a:rPr lang="en-US" sz="3200" dirty="0"/>
              <a:t>Rapid reproduction, mutation, and genetic recombination promote genetic diversity in prokaryotes</a:t>
            </a:r>
          </a:p>
          <a:p>
            <a:r>
              <a:rPr lang="en-US" sz="3200" dirty="0"/>
              <a:t>Ex. An intestinal bacterium produces 2X10</a:t>
            </a:r>
            <a:r>
              <a:rPr lang="en-US" sz="3200" baseline="30000" dirty="0"/>
              <a:t>10</a:t>
            </a:r>
            <a:r>
              <a:rPr lang="en-US" sz="3200" dirty="0"/>
              <a:t> cells per day!</a:t>
            </a:r>
          </a:p>
          <a:p>
            <a:r>
              <a:rPr lang="en-US" sz="3200" dirty="0"/>
              <a:t>Mutational rate in any given gene is 1X10</a:t>
            </a:r>
            <a:r>
              <a:rPr lang="en-US" sz="3200" baseline="30000" dirty="0"/>
              <a:t>-7</a:t>
            </a:r>
          </a:p>
          <a:p>
            <a:r>
              <a:rPr lang="en-US" sz="3200" dirty="0"/>
              <a:t>the bacterium has a total number of genes = 4000</a:t>
            </a:r>
          </a:p>
          <a:p>
            <a:r>
              <a:rPr lang="en-US" sz="3200" dirty="0"/>
              <a:t>Total number of mutants produced per day = 4000 X2000.</a:t>
            </a:r>
          </a:p>
          <a:p>
            <a:r>
              <a:rPr lang="en-US" sz="3200" dirty="0"/>
              <a:t>Caution: </a:t>
            </a:r>
          </a:p>
          <a:p>
            <a:r>
              <a:rPr lang="en-US" sz="3200" dirty="0"/>
              <a:t>The rapid reproduction and mutation rate, some times warrant doctors to use two or more antibiotics that have different targets to treat nasty infections.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814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</TotalTime>
  <Words>224</Words>
  <Application>Microsoft Office PowerPoint</Application>
  <PresentationFormat>Widescreen</PresentationFormat>
  <Paragraphs>48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Common shapes of bacteria</vt:lpstr>
      <vt:lpstr>Gram Staining of bacteria</vt:lpstr>
      <vt:lpstr>Bacterial Capsule - Functions </vt:lpstr>
      <vt:lpstr>Bacterial spores </vt:lpstr>
      <vt:lpstr>Bacterial Appendages Fimbriae</vt:lpstr>
      <vt:lpstr>Bacterial flagellum- structurally different from eukaryotic flagellum</vt:lpstr>
      <vt:lpstr>Bacterial chromosome and plasmids</vt:lpstr>
      <vt:lpstr>Special membrane structures in bacteria</vt:lpstr>
      <vt:lpstr>PowerPoint Presentation</vt:lpstr>
      <vt:lpstr>Bacterial Recombination- Transformation</vt:lpstr>
      <vt:lpstr>Bacterial recombination - Transduction</vt:lpstr>
      <vt:lpstr>Bacterial recombination - Conjugation</vt:lpstr>
      <vt:lpstr>Diverse nutritional groups -effects on biosphere</vt:lpstr>
      <vt:lpstr>PowerPoint Presentation</vt:lpstr>
      <vt:lpstr>PowerPoint Presentation</vt:lpstr>
      <vt:lpstr>PowerPoint Presentation</vt:lpstr>
      <vt:lpstr>Carbon cycle</vt:lpstr>
      <vt:lpstr>Applications in bioremediation of soils Application in recycling of agricultural wastes</vt:lpstr>
      <vt:lpstr>Nitrogen cycle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Common shapes of bacteria</dc:title>
  <dc:creator>Microsoft Office User</dc:creator>
  <cp:lastModifiedBy>Sabu John</cp:lastModifiedBy>
  <cp:revision>30</cp:revision>
  <dcterms:created xsi:type="dcterms:W3CDTF">2018-02-01T05:48:49Z</dcterms:created>
  <dcterms:modified xsi:type="dcterms:W3CDTF">2018-02-25T21:15:07Z</dcterms:modified>
</cp:coreProperties>
</file>